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10.png>
</file>

<file path=ppt/media/image-7-11.png>
</file>

<file path=ppt/media/image-7-12.png>
</file>

<file path=ppt/media/image-7-13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7-9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png"/><Relationship Id="rId10" Type="http://schemas.openxmlformats.org/officeDocument/2006/relationships/image" Target="../media/image-7-10.png"/><Relationship Id="rId11" Type="http://schemas.openxmlformats.org/officeDocument/2006/relationships/image" Target="../media/image-7-11.png"/><Relationship Id="rId12" Type="http://schemas.openxmlformats.org/officeDocument/2006/relationships/image" Target="../media/image-7-12.png"/><Relationship Id="rId13" Type="http://schemas.openxmlformats.org/officeDocument/2006/relationships/image" Target="../media/image-7-13.png"/><Relationship Id="rId14" Type="http://schemas.openxmlformats.org/officeDocument/2006/relationships/slideLayout" Target="../slideLayouts/slideLayout1.xml"/><Relationship Id="rId1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07193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1814513"/>
            <a:ext cx="2940044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40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SnapEdit AI</a:t>
            </a:r>
            <a:endParaRPr lang="en-US" sz="4050" dirty="0"/>
          </a:p>
        </p:txBody>
      </p:sp>
      <p:sp>
        <p:nvSpPr>
          <p:cNvPr id="6" name="Text 3"/>
          <p:cNvSpPr/>
          <p:nvPr/>
        </p:nvSpPr>
        <p:spPr>
          <a:xfrm>
            <a:off x="457200" y="2443163"/>
            <a:ext cx="415012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E0E0E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Shoot. Speak. Sparkle. Go viral in under 60 seconds.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457200" y="2928938"/>
            <a:ext cx="9144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8" name="Text 5"/>
          <p:cNvSpPr/>
          <p:nvPr/>
        </p:nvSpPr>
        <p:spPr>
          <a:xfrm>
            <a:off x="457200" y="3128963"/>
            <a:ext cx="323226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AI-Powered Video Editor for Short-Form Content</a:t>
            </a:r>
            <a:endParaRPr lang="en-US" sz="1046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4925" y="1232297"/>
            <a:ext cx="3571875" cy="267890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732775" y="4829175"/>
            <a:ext cx="123977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Investor Pitch Deck | 2025 </a:t>
            </a:r>
            <a:endParaRPr lang="en-US" sz="732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6149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54342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Financial Projections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3703"/>
            <a:ext cx="56820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3-Year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025407" y="1053703"/>
            <a:ext cx="1374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Growth Forecast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457200" y="1400175"/>
            <a:ext cx="1276331" cy="67151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571500" y="1514475"/>
            <a:ext cx="104773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1 Revenue</a:t>
            </a:r>
            <a:endParaRPr lang="en-US" sz="732" dirty="0"/>
          </a:p>
        </p:txBody>
      </p:sp>
      <p:sp>
        <p:nvSpPr>
          <p:cNvPr id="11" name="Text 8"/>
          <p:cNvSpPr/>
          <p:nvPr/>
        </p:nvSpPr>
        <p:spPr>
          <a:xfrm>
            <a:off x="571500" y="1657350"/>
            <a:ext cx="104773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$480K</a:t>
            </a:r>
            <a:endParaRPr lang="en-US" sz="1575" dirty="0"/>
          </a:p>
        </p:txBody>
      </p:sp>
      <p:sp>
        <p:nvSpPr>
          <p:cNvPr id="12" name="Shape 9"/>
          <p:cNvSpPr/>
          <p:nvPr/>
        </p:nvSpPr>
        <p:spPr>
          <a:xfrm>
            <a:off x="2244086" y="1400175"/>
            <a:ext cx="1276331" cy="67151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358386" y="1514475"/>
            <a:ext cx="104773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3 Revenue</a:t>
            </a:r>
            <a:endParaRPr lang="en-US" sz="732" dirty="0"/>
          </a:p>
        </p:txBody>
      </p:sp>
      <p:sp>
        <p:nvSpPr>
          <p:cNvPr id="14" name="Text 11"/>
          <p:cNvSpPr/>
          <p:nvPr/>
        </p:nvSpPr>
        <p:spPr>
          <a:xfrm>
            <a:off x="2358386" y="1657350"/>
            <a:ext cx="104773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$1.8M</a:t>
            </a:r>
            <a:endParaRPr lang="en-US" sz="1575" dirty="0"/>
          </a:p>
        </p:txBody>
      </p:sp>
      <p:sp>
        <p:nvSpPr>
          <p:cNvPr id="15" name="Shape 12"/>
          <p:cNvSpPr/>
          <p:nvPr/>
        </p:nvSpPr>
        <p:spPr>
          <a:xfrm>
            <a:off x="457200" y="2357438"/>
            <a:ext cx="3063218" cy="71437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571500" y="2471738"/>
            <a:ext cx="2834618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User Growth</a:t>
            </a:r>
            <a:endParaRPr lang="en-US" sz="732" dirty="0"/>
          </a:p>
        </p:txBody>
      </p:sp>
      <p:sp>
        <p:nvSpPr>
          <p:cNvPr id="17" name="Text 14"/>
          <p:cNvSpPr/>
          <p:nvPr/>
        </p:nvSpPr>
        <p:spPr>
          <a:xfrm>
            <a:off x="571500" y="2614613"/>
            <a:ext cx="34005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1</a:t>
            </a:r>
            <a:endParaRPr lang="en-US" sz="732" dirty="0"/>
          </a:p>
        </p:txBody>
      </p:sp>
      <p:sp>
        <p:nvSpPr>
          <p:cNvPr id="18" name="Text 15"/>
          <p:cNvSpPr/>
          <p:nvPr/>
        </p:nvSpPr>
        <p:spPr>
          <a:xfrm>
            <a:off x="571500" y="2757488"/>
            <a:ext cx="34005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100K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1818782" y="2614613"/>
            <a:ext cx="34005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2</a:t>
            </a:r>
            <a:endParaRPr lang="en-US" sz="732" dirty="0"/>
          </a:p>
        </p:txBody>
      </p:sp>
      <p:sp>
        <p:nvSpPr>
          <p:cNvPr id="20" name="Text 17"/>
          <p:cNvSpPr/>
          <p:nvPr/>
        </p:nvSpPr>
        <p:spPr>
          <a:xfrm>
            <a:off x="1818782" y="2757488"/>
            <a:ext cx="34005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250K</a:t>
            </a:r>
            <a:endParaRPr lang="en-US" sz="1046" dirty="0"/>
          </a:p>
        </p:txBody>
      </p:sp>
      <p:sp>
        <p:nvSpPr>
          <p:cNvPr id="21" name="Text 18"/>
          <p:cNvSpPr/>
          <p:nvPr/>
        </p:nvSpPr>
        <p:spPr>
          <a:xfrm>
            <a:off x="3066064" y="2614613"/>
            <a:ext cx="34005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3</a:t>
            </a:r>
            <a:endParaRPr lang="en-US" sz="732" dirty="0"/>
          </a:p>
        </p:txBody>
      </p:sp>
      <p:sp>
        <p:nvSpPr>
          <p:cNvPr id="22" name="Text 19"/>
          <p:cNvSpPr/>
          <p:nvPr/>
        </p:nvSpPr>
        <p:spPr>
          <a:xfrm>
            <a:off x="3066064" y="2757488"/>
            <a:ext cx="34005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450K</a:t>
            </a:r>
            <a:endParaRPr lang="en-US" sz="1046" dirty="0"/>
          </a:p>
        </p:txBody>
      </p:sp>
      <p:sp>
        <p:nvSpPr>
          <p:cNvPr id="23" name="Shape 20"/>
          <p:cNvSpPr/>
          <p:nvPr/>
        </p:nvSpPr>
        <p:spPr>
          <a:xfrm>
            <a:off x="457200" y="3186113"/>
            <a:ext cx="3063218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571500" y="3300413"/>
            <a:ext cx="2834618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Key Metrics</a:t>
            </a:r>
            <a:endParaRPr lang="en-US" sz="732" dirty="0"/>
          </a:p>
        </p:txBody>
      </p:sp>
      <p:sp>
        <p:nvSpPr>
          <p:cNvPr id="25" name="Text 22"/>
          <p:cNvSpPr/>
          <p:nvPr/>
        </p:nvSpPr>
        <p:spPr>
          <a:xfrm>
            <a:off x="571500" y="3500438"/>
            <a:ext cx="76692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Conversion Rate</a:t>
            </a:r>
            <a:endParaRPr lang="en-US" sz="732" dirty="0"/>
          </a:p>
        </p:txBody>
      </p:sp>
      <p:sp>
        <p:nvSpPr>
          <p:cNvPr id="26" name="Text 23"/>
          <p:cNvSpPr/>
          <p:nvPr/>
        </p:nvSpPr>
        <p:spPr>
          <a:xfrm>
            <a:off x="571500" y="3643313"/>
            <a:ext cx="766921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8%</a:t>
            </a:r>
            <a:endParaRPr lang="en-US" sz="1046" dirty="0"/>
          </a:p>
        </p:txBody>
      </p:sp>
      <p:sp>
        <p:nvSpPr>
          <p:cNvPr id="27" name="Text 24"/>
          <p:cNvSpPr/>
          <p:nvPr/>
        </p:nvSpPr>
        <p:spPr>
          <a:xfrm>
            <a:off x="2127079" y="3500438"/>
            <a:ext cx="245176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LTV</a:t>
            </a:r>
            <a:endParaRPr lang="en-US" sz="732" dirty="0"/>
          </a:p>
        </p:txBody>
      </p:sp>
      <p:sp>
        <p:nvSpPr>
          <p:cNvPr id="28" name="Text 25"/>
          <p:cNvSpPr/>
          <p:nvPr/>
        </p:nvSpPr>
        <p:spPr>
          <a:xfrm>
            <a:off x="2127079" y="3643313"/>
            <a:ext cx="24517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$85</a:t>
            </a:r>
            <a:endParaRPr lang="en-US" sz="1046" dirty="0"/>
          </a:p>
        </p:txBody>
      </p:sp>
      <p:sp>
        <p:nvSpPr>
          <p:cNvPr id="29" name="Text 26"/>
          <p:cNvSpPr/>
          <p:nvPr/>
        </p:nvSpPr>
        <p:spPr>
          <a:xfrm>
            <a:off x="3160914" y="3500438"/>
            <a:ext cx="245176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CAC</a:t>
            </a:r>
            <a:endParaRPr lang="en-US" sz="732" dirty="0"/>
          </a:p>
        </p:txBody>
      </p:sp>
      <p:sp>
        <p:nvSpPr>
          <p:cNvPr id="30" name="Text 27"/>
          <p:cNvSpPr/>
          <p:nvPr/>
        </p:nvSpPr>
        <p:spPr>
          <a:xfrm>
            <a:off x="3160914" y="3643313"/>
            <a:ext cx="24517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$12</a:t>
            </a:r>
            <a:endParaRPr lang="en-US" sz="1046" dirty="0"/>
          </a:p>
        </p:txBody>
      </p:sp>
      <p:sp>
        <p:nvSpPr>
          <p:cNvPr id="31" name="Text 28"/>
          <p:cNvSpPr/>
          <p:nvPr/>
        </p:nvSpPr>
        <p:spPr>
          <a:xfrm>
            <a:off x="457200" y="4071938"/>
            <a:ext cx="306321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Funding Requirements</a:t>
            </a:r>
            <a:endParaRPr lang="en-US" sz="1046" dirty="0"/>
          </a:p>
        </p:txBody>
      </p:sp>
      <p:pic>
        <p:nvPicPr>
          <p:cNvPr id="3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457700"/>
            <a:ext cx="171450" cy="114300"/>
          </a:xfrm>
          <a:prstGeom prst="rect">
            <a:avLst/>
          </a:prstGeom>
        </p:spPr>
      </p:pic>
      <p:sp>
        <p:nvSpPr>
          <p:cNvPr id="33" name="Text 29"/>
          <p:cNvSpPr/>
          <p:nvPr/>
        </p:nvSpPr>
        <p:spPr>
          <a:xfrm>
            <a:off x="714375" y="4357688"/>
            <a:ext cx="234641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Seed Round: $750K</a:t>
            </a:r>
            <a:endParaRPr lang="en-US" sz="837" dirty="0"/>
          </a:p>
        </p:txBody>
      </p:sp>
      <p:sp>
        <p:nvSpPr>
          <p:cNvPr id="34" name="Text 30"/>
          <p:cNvSpPr/>
          <p:nvPr/>
        </p:nvSpPr>
        <p:spPr>
          <a:xfrm>
            <a:off x="714375" y="4529138"/>
            <a:ext cx="234641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 development, marketing, and team expansion</a:t>
            </a:r>
            <a:endParaRPr lang="en-US" sz="732" dirty="0"/>
          </a:p>
        </p:txBody>
      </p:sp>
      <p:pic>
        <p:nvPicPr>
          <p:cNvPr id="3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857750"/>
            <a:ext cx="171450" cy="114300"/>
          </a:xfrm>
          <a:prstGeom prst="rect">
            <a:avLst/>
          </a:prstGeom>
        </p:spPr>
      </p:pic>
      <p:sp>
        <p:nvSpPr>
          <p:cNvPr id="36" name="Text 31"/>
          <p:cNvSpPr/>
          <p:nvPr/>
        </p:nvSpPr>
        <p:spPr>
          <a:xfrm>
            <a:off x="714375" y="4757738"/>
            <a:ext cx="160991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Path to Profitability</a:t>
            </a:r>
            <a:endParaRPr lang="en-US" sz="837" dirty="0"/>
          </a:p>
        </p:txBody>
      </p:sp>
      <p:sp>
        <p:nvSpPr>
          <p:cNvPr id="37" name="Text 32"/>
          <p:cNvSpPr/>
          <p:nvPr/>
        </p:nvSpPr>
        <p:spPr>
          <a:xfrm>
            <a:off x="714375" y="4929188"/>
            <a:ext cx="160991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Break-even projected by Q4 Year 2</a:t>
            </a:r>
            <a:endParaRPr lang="en-US" sz="732" dirty="0"/>
          </a:p>
        </p:txBody>
      </p:sp>
      <p:pic>
        <p:nvPicPr>
          <p:cNvPr id="3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190" y="1688660"/>
            <a:ext cx="4643438" cy="2609143"/>
          </a:xfrm>
          <a:prstGeom prst="rect">
            <a:avLst/>
          </a:prstGeom>
        </p:spPr>
      </p:pic>
      <p:sp>
        <p:nvSpPr>
          <p:cNvPr id="39" name="Text 33"/>
          <p:cNvSpPr/>
          <p:nvPr/>
        </p:nvSpPr>
        <p:spPr>
          <a:xfrm>
            <a:off x="4562289" y="4383528"/>
            <a:ext cx="3311240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3-Year Financial Projection with Revenue, Expenses, and Profit Margins</a:t>
            </a:r>
            <a:endParaRPr lang="en-US" sz="732" dirty="0"/>
          </a:p>
        </p:txBody>
      </p:sp>
      <p:sp>
        <p:nvSpPr>
          <p:cNvPr id="40" name="Text 34"/>
          <p:cNvSpPr/>
          <p:nvPr/>
        </p:nvSpPr>
        <p:spPr>
          <a:xfrm>
            <a:off x="8858110" y="5300663"/>
            <a:ext cx="114440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10 </a:t>
            </a:r>
            <a:endParaRPr lang="en-US" sz="73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5782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386263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Problem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7275"/>
            <a:ext cx="38862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Editing short-form video is still...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457200" y="145732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57200" y="1457325"/>
            <a:ext cx="28575" cy="771525"/>
          </a:xfrm>
          <a:prstGeom prst="rect">
            <a:avLst/>
          </a:prstGeom>
          <a:solidFill>
            <a:srgbClr val="8A2BE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600200"/>
            <a:ext cx="142875" cy="14287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00100" y="1571625"/>
            <a:ext cx="34290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Time-Consuming</a:t>
            </a:r>
            <a:endParaRPr lang="en-US" sz="1046" dirty="0"/>
          </a:p>
        </p:txBody>
      </p:sp>
      <p:sp>
        <p:nvSpPr>
          <p:cNvPr id="12" name="Text 8"/>
          <p:cNvSpPr/>
          <p:nvPr/>
        </p:nvSpPr>
        <p:spPr>
          <a:xfrm>
            <a:off x="800100" y="1771650"/>
            <a:ext cx="3429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Creators spend 3-4 hours editing for every 1 minute of published content</a:t>
            </a:r>
            <a:endParaRPr lang="en-US" sz="837" dirty="0"/>
          </a:p>
        </p:txBody>
      </p:sp>
      <p:sp>
        <p:nvSpPr>
          <p:cNvPr id="13" name="Shape 9"/>
          <p:cNvSpPr/>
          <p:nvPr/>
        </p:nvSpPr>
        <p:spPr>
          <a:xfrm>
            <a:off x="457200" y="2343150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4" name="Shape 10"/>
          <p:cNvSpPr/>
          <p:nvPr/>
        </p:nvSpPr>
        <p:spPr>
          <a:xfrm>
            <a:off x="457200" y="2343150"/>
            <a:ext cx="28575" cy="771525"/>
          </a:xfrm>
          <a:prstGeom prst="rect">
            <a:avLst/>
          </a:prstGeom>
          <a:solidFill>
            <a:srgbClr val="8A2BE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2486025"/>
            <a:ext cx="178594" cy="14287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835819" y="2457450"/>
            <a:ext cx="3393281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Technically Complex</a:t>
            </a:r>
            <a:endParaRPr lang="en-US" sz="1046" dirty="0"/>
          </a:p>
        </p:txBody>
      </p:sp>
      <p:sp>
        <p:nvSpPr>
          <p:cNvPr id="17" name="Text 12"/>
          <p:cNvSpPr/>
          <p:nvPr/>
        </p:nvSpPr>
        <p:spPr>
          <a:xfrm>
            <a:off x="835819" y="2657475"/>
            <a:ext cx="339328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Professional-quality editing requires steep learning curves and expensive software</a:t>
            </a:r>
            <a:endParaRPr lang="en-US" sz="837" dirty="0"/>
          </a:p>
        </p:txBody>
      </p:sp>
      <p:sp>
        <p:nvSpPr>
          <p:cNvPr id="18" name="Shape 13"/>
          <p:cNvSpPr/>
          <p:nvPr/>
        </p:nvSpPr>
        <p:spPr>
          <a:xfrm>
            <a:off x="457200" y="322897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9" name="Shape 14"/>
          <p:cNvSpPr/>
          <p:nvPr/>
        </p:nvSpPr>
        <p:spPr>
          <a:xfrm>
            <a:off x="457200" y="3228975"/>
            <a:ext cx="28575" cy="771525"/>
          </a:xfrm>
          <a:prstGeom prst="rect">
            <a:avLst/>
          </a:prstGeom>
          <a:solidFill>
            <a:srgbClr val="8A2BE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3371850"/>
            <a:ext cx="142875" cy="14287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00100" y="3343275"/>
            <a:ext cx="34290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 Optimized for Virality</a:t>
            </a:r>
            <a:endParaRPr lang="en-US" sz="1046" dirty="0"/>
          </a:p>
        </p:txBody>
      </p:sp>
      <p:sp>
        <p:nvSpPr>
          <p:cNvPr id="22" name="Text 16"/>
          <p:cNvSpPr/>
          <p:nvPr/>
        </p:nvSpPr>
        <p:spPr>
          <a:xfrm>
            <a:off x="800100" y="3543300"/>
            <a:ext cx="3429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Current tools don't incorporate trending styles or platform-specific optimization</a:t>
            </a:r>
            <a:endParaRPr lang="en-US" sz="837" dirty="0"/>
          </a:p>
        </p:txBody>
      </p:sp>
      <p:sp>
        <p:nvSpPr>
          <p:cNvPr id="23" name="Shape 17"/>
          <p:cNvSpPr/>
          <p:nvPr/>
        </p:nvSpPr>
        <p:spPr>
          <a:xfrm>
            <a:off x="457200" y="4114800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4" name="Shape 18"/>
          <p:cNvSpPr/>
          <p:nvPr/>
        </p:nvSpPr>
        <p:spPr>
          <a:xfrm>
            <a:off x="457200" y="4114800"/>
            <a:ext cx="28575" cy="771525"/>
          </a:xfrm>
          <a:prstGeom prst="rect">
            <a:avLst/>
          </a:prstGeom>
          <a:solidFill>
            <a:srgbClr val="8A2BE2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" y="4257675"/>
            <a:ext cx="107156" cy="142875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4381" y="4229100"/>
            <a:ext cx="346471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Poor Mobile Experience</a:t>
            </a:r>
            <a:endParaRPr lang="en-US" sz="1046" dirty="0"/>
          </a:p>
        </p:txBody>
      </p:sp>
      <p:sp>
        <p:nvSpPr>
          <p:cNvPr id="27" name="Text 20"/>
          <p:cNvSpPr/>
          <p:nvPr/>
        </p:nvSpPr>
        <p:spPr>
          <a:xfrm>
            <a:off x="764381" y="4429125"/>
            <a:ext cx="3464719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Mobile editing apps lack professional features or have clunky interfaces</a:t>
            </a:r>
            <a:endParaRPr lang="en-US" sz="837" dirty="0"/>
          </a:p>
        </p:txBody>
      </p:sp>
      <p:pic>
        <p:nvPicPr>
          <p:cNvPr id="2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4900" y="1314450"/>
            <a:ext cx="3429000" cy="3429000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8915316" y="5143500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2 </a:t>
            </a:r>
            <a:endParaRPr lang="en-US" sz="73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292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35768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Our Solution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3703"/>
            <a:ext cx="103472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Introducing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491928" y="1053703"/>
            <a:ext cx="95740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SnapEdit AI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1400175"/>
            <a:ext cx="388620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 AI-powered video editor that automates 80% of the creative process, turning raw footage into viral-ready content in seconds.</a:t>
            </a:r>
            <a:endParaRPr lang="en-US" sz="1046" dirty="0"/>
          </a:p>
        </p:txBody>
      </p:sp>
      <p:sp>
        <p:nvSpPr>
          <p:cNvPr id="10" name="Shape 7"/>
          <p:cNvSpPr/>
          <p:nvPr/>
        </p:nvSpPr>
        <p:spPr>
          <a:xfrm>
            <a:off x="457200" y="2228850"/>
            <a:ext cx="285750" cy="28575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3" y="2314575"/>
            <a:ext cx="85725" cy="1143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57250" y="2228850"/>
            <a:ext cx="34861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Time-Saving Automation</a:t>
            </a:r>
            <a:endParaRPr lang="en-US" sz="1046" dirty="0"/>
          </a:p>
        </p:txBody>
      </p:sp>
      <p:sp>
        <p:nvSpPr>
          <p:cNvPr id="13" name="Text 9"/>
          <p:cNvSpPr/>
          <p:nvPr/>
        </p:nvSpPr>
        <p:spPr>
          <a:xfrm>
            <a:off x="857250" y="2428875"/>
            <a:ext cx="3486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Smart trimming, auto jump cuts, and AI-powered captions reduce editing time by 70%</a:t>
            </a:r>
            <a:endParaRPr lang="en-US" sz="837" dirty="0"/>
          </a:p>
        </p:txBody>
      </p:sp>
      <p:sp>
        <p:nvSpPr>
          <p:cNvPr id="14" name="Shape 10"/>
          <p:cNvSpPr/>
          <p:nvPr/>
        </p:nvSpPr>
        <p:spPr>
          <a:xfrm>
            <a:off x="457200" y="2914650"/>
            <a:ext cx="285750" cy="28575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3000375"/>
            <a:ext cx="114300" cy="11430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857250" y="2914650"/>
            <a:ext cx="34861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 Technical Skills Required</a:t>
            </a:r>
            <a:endParaRPr lang="en-US" sz="1046" dirty="0"/>
          </a:p>
        </p:txBody>
      </p:sp>
      <p:sp>
        <p:nvSpPr>
          <p:cNvPr id="17" name="Text 12"/>
          <p:cNvSpPr/>
          <p:nvPr/>
        </p:nvSpPr>
        <p:spPr>
          <a:xfrm>
            <a:off x="857250" y="3114675"/>
            <a:ext cx="3486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Intuitive interface with AI assistance makes professional editing accessible to everyone</a:t>
            </a:r>
            <a:endParaRPr lang="en-US" sz="837" dirty="0"/>
          </a:p>
        </p:txBody>
      </p:sp>
      <p:sp>
        <p:nvSpPr>
          <p:cNvPr id="18" name="Shape 13"/>
          <p:cNvSpPr/>
          <p:nvPr/>
        </p:nvSpPr>
        <p:spPr>
          <a:xfrm>
            <a:off x="457200" y="3600450"/>
            <a:ext cx="285750" cy="28575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69" y="3686175"/>
            <a:ext cx="100013" cy="11430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857250" y="3600450"/>
            <a:ext cx="34861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Viral-First Design</a:t>
            </a:r>
            <a:endParaRPr lang="en-US" sz="1046" dirty="0"/>
          </a:p>
        </p:txBody>
      </p:sp>
      <p:sp>
        <p:nvSpPr>
          <p:cNvPr id="21" name="Text 15"/>
          <p:cNvSpPr/>
          <p:nvPr/>
        </p:nvSpPr>
        <p:spPr>
          <a:xfrm>
            <a:off x="857250" y="3800475"/>
            <a:ext cx="3486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Templates and effects optimized for TikTok, Reels, and Shorts engagement algorithms</a:t>
            </a:r>
            <a:endParaRPr lang="en-US" sz="837" dirty="0"/>
          </a:p>
        </p:txBody>
      </p:sp>
      <p:sp>
        <p:nvSpPr>
          <p:cNvPr id="22" name="Shape 16"/>
          <p:cNvSpPr/>
          <p:nvPr/>
        </p:nvSpPr>
        <p:spPr>
          <a:xfrm>
            <a:off x="457200" y="4286250"/>
            <a:ext cx="285750" cy="28575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213" y="4371975"/>
            <a:ext cx="85725" cy="114300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857250" y="4286250"/>
            <a:ext cx="34861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Mobile-Native Experience</a:t>
            </a:r>
            <a:endParaRPr lang="en-US" sz="1046" dirty="0"/>
          </a:p>
        </p:txBody>
      </p:sp>
      <p:sp>
        <p:nvSpPr>
          <p:cNvPr id="25" name="Text 18"/>
          <p:cNvSpPr/>
          <p:nvPr/>
        </p:nvSpPr>
        <p:spPr>
          <a:xfrm>
            <a:off x="857250" y="4486275"/>
            <a:ext cx="3486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Full-featured editing power in a streamlined mobile app designed for creators on the go</a:t>
            </a:r>
            <a:endParaRPr lang="en-US" sz="837" dirty="0"/>
          </a:p>
        </p:txBody>
      </p:sp>
      <p:pic>
        <p:nvPicPr>
          <p:cNvPr id="2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463" y="1637621"/>
            <a:ext cx="3571875" cy="2754055"/>
          </a:xfrm>
          <a:prstGeom prst="rect">
            <a:avLst/>
          </a:prstGeom>
        </p:spPr>
      </p:pic>
      <p:sp>
        <p:nvSpPr>
          <p:cNvPr id="27" name="Text 19"/>
          <p:cNvSpPr/>
          <p:nvPr/>
        </p:nvSpPr>
        <p:spPr>
          <a:xfrm>
            <a:off x="8915316" y="5114925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3 </a:t>
            </a:r>
            <a:endParaRPr lang="en-US" sz="73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7721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70058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Market Opportunity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Shape 4"/>
          <p:cNvSpPr/>
          <p:nvPr/>
        </p:nvSpPr>
        <p:spPr>
          <a:xfrm>
            <a:off x="457200" y="1057275"/>
            <a:ext cx="1619231" cy="85725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571500" y="1171575"/>
            <a:ext cx="139063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Video Editing Market Size (2024)</a:t>
            </a:r>
            <a:endParaRPr lang="en-US" sz="732" dirty="0"/>
          </a:p>
        </p:txBody>
      </p:sp>
      <p:sp>
        <p:nvSpPr>
          <p:cNvPr id="9" name="Text 6"/>
          <p:cNvSpPr/>
          <p:nvPr/>
        </p:nvSpPr>
        <p:spPr>
          <a:xfrm>
            <a:off x="571500" y="1457325"/>
            <a:ext cx="139063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80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$2.38B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2724169" y="1057275"/>
            <a:ext cx="1619231" cy="85725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2838469" y="1171575"/>
            <a:ext cx="139063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Projected CAGR</a:t>
            </a:r>
            <a:endParaRPr lang="en-US" sz="732" dirty="0"/>
          </a:p>
        </p:txBody>
      </p:sp>
      <p:sp>
        <p:nvSpPr>
          <p:cNvPr id="12" name="Text 9"/>
          <p:cNvSpPr/>
          <p:nvPr/>
        </p:nvSpPr>
        <p:spPr>
          <a:xfrm>
            <a:off x="2838469" y="1314450"/>
            <a:ext cx="139063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80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6.56%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457200" y="2257425"/>
            <a:ext cx="3886200" cy="91440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71500" y="2371725"/>
            <a:ext cx="3657600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in Video Editing Growth</a:t>
            </a:r>
            <a:endParaRPr lang="en-US" sz="732" dirty="0"/>
          </a:p>
        </p:txBody>
      </p:sp>
      <p:sp>
        <p:nvSpPr>
          <p:cNvPr id="15" name="Text 12"/>
          <p:cNvSpPr/>
          <p:nvPr/>
        </p:nvSpPr>
        <p:spPr>
          <a:xfrm>
            <a:off x="571500" y="2514600"/>
            <a:ext cx="36576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80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17.2%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571500" y="2914650"/>
            <a:ext cx="3657600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Annual growth rate through 2030</a:t>
            </a:r>
            <a:endParaRPr lang="en-US" sz="732" dirty="0"/>
          </a:p>
        </p:txBody>
      </p:sp>
      <p:sp>
        <p:nvSpPr>
          <p:cNvPr id="17" name="Text 14"/>
          <p:cNvSpPr/>
          <p:nvPr/>
        </p:nvSpPr>
        <p:spPr>
          <a:xfrm>
            <a:off x="457200" y="3286125"/>
            <a:ext cx="38862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Target Audience</a:t>
            </a:r>
            <a:endParaRPr lang="en-US" sz="1046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14750"/>
            <a:ext cx="171450" cy="114300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714375" y="3600450"/>
            <a:ext cx="1909251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Gen Z Creators</a:t>
            </a:r>
            <a:endParaRPr lang="en-US" sz="942" dirty="0"/>
          </a:p>
        </p:txBody>
      </p:sp>
      <p:sp>
        <p:nvSpPr>
          <p:cNvPr id="20" name="Text 16"/>
          <p:cNvSpPr/>
          <p:nvPr/>
        </p:nvSpPr>
        <p:spPr>
          <a:xfrm>
            <a:off x="714375" y="3800475"/>
            <a:ext cx="190925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Ages 16-24, mobile-first content creators</a:t>
            </a:r>
            <a:endParaRPr lang="en-US" sz="732" dirty="0"/>
          </a:p>
        </p:txBody>
      </p:sp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43375"/>
            <a:ext cx="171450" cy="11430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714375" y="4029075"/>
            <a:ext cx="205047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Micro-Influencers</a:t>
            </a:r>
            <a:endParaRPr lang="en-US" sz="942" dirty="0"/>
          </a:p>
        </p:txBody>
      </p:sp>
      <p:sp>
        <p:nvSpPr>
          <p:cNvPr id="23" name="Text 18"/>
          <p:cNvSpPr/>
          <p:nvPr/>
        </p:nvSpPr>
        <p:spPr>
          <a:xfrm>
            <a:off x="714375" y="4229100"/>
            <a:ext cx="2050479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10K-100K followers, high engagement rates</a:t>
            </a:r>
            <a:endParaRPr lang="en-US" sz="732" dirty="0"/>
          </a:p>
        </p:txBody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572000"/>
            <a:ext cx="171450" cy="114300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14375" y="4457700"/>
            <a:ext cx="215939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Small Businesses</a:t>
            </a:r>
            <a:endParaRPr lang="en-US" sz="942" dirty="0"/>
          </a:p>
        </p:txBody>
      </p:sp>
      <p:sp>
        <p:nvSpPr>
          <p:cNvPr id="26" name="Text 20"/>
          <p:cNvSpPr/>
          <p:nvPr/>
        </p:nvSpPr>
        <p:spPr>
          <a:xfrm>
            <a:off x="714375" y="4657725"/>
            <a:ext cx="215939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Direct-to-consumer brands using social media</a:t>
            </a:r>
            <a:endParaRPr lang="en-US" sz="732" dirty="0"/>
          </a:p>
        </p:txBody>
      </p:sp>
      <p:pic>
        <p:nvPicPr>
          <p:cNvPr id="2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5000625"/>
            <a:ext cx="171450" cy="114300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714375" y="4886325"/>
            <a:ext cx="2232282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Content Repurposers</a:t>
            </a:r>
            <a:endParaRPr lang="en-US" sz="942" dirty="0"/>
          </a:p>
        </p:txBody>
      </p:sp>
      <p:sp>
        <p:nvSpPr>
          <p:cNvPr id="29" name="Text 22"/>
          <p:cNvSpPr/>
          <p:nvPr/>
        </p:nvSpPr>
        <p:spPr>
          <a:xfrm>
            <a:off x="714375" y="5086350"/>
            <a:ext cx="2232282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Podcasters, streamers converting to short-form</a:t>
            </a:r>
            <a:endParaRPr lang="en-US" sz="732" dirty="0"/>
          </a:p>
        </p:txBody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463" y="1846659"/>
            <a:ext cx="3571875" cy="2678906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8915316" y="5457825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4 </a:t>
            </a:r>
            <a:endParaRPr lang="en-US" sz="73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943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87203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Product Features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Shape 4"/>
          <p:cNvSpPr/>
          <p:nvPr/>
        </p:nvSpPr>
        <p:spPr>
          <a:xfrm>
            <a:off x="457200" y="1057275"/>
            <a:ext cx="1871663" cy="204311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600075" y="1200150"/>
            <a:ext cx="357188" cy="357188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31" y="1307306"/>
            <a:ext cx="142875" cy="1428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00075" y="1671638"/>
            <a:ext cx="158591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Auto-Editing Pipeline</a:t>
            </a:r>
            <a:endParaRPr lang="en-US" sz="1046" dirty="0"/>
          </a:p>
        </p:txBody>
      </p:sp>
      <p:sp>
        <p:nvSpPr>
          <p:cNvPr id="11" name="Text 7"/>
          <p:cNvSpPr/>
          <p:nvPr/>
        </p:nvSpPr>
        <p:spPr>
          <a:xfrm>
            <a:off x="742950" y="1928813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Smart trimming detects key moments</a:t>
            </a:r>
            <a:endParaRPr lang="en-US" sz="837" dirty="0"/>
          </a:p>
        </p:txBody>
      </p:sp>
      <p:sp>
        <p:nvSpPr>
          <p:cNvPr id="12" name="Text 8"/>
          <p:cNvSpPr/>
          <p:nvPr/>
        </p:nvSpPr>
        <p:spPr>
          <a:xfrm>
            <a:off x="742950" y="2271713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speaker detection highlights each person</a:t>
            </a:r>
            <a:endParaRPr lang="en-US" sz="837" dirty="0"/>
          </a:p>
        </p:txBody>
      </p:sp>
      <p:sp>
        <p:nvSpPr>
          <p:cNvPr id="13" name="Text 9"/>
          <p:cNvSpPr/>
          <p:nvPr/>
        </p:nvSpPr>
        <p:spPr>
          <a:xfrm>
            <a:off x="742950" y="2614613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 jump cut removes pauses and "ums"</a:t>
            </a:r>
            <a:endParaRPr lang="en-US" sz="837" dirty="0"/>
          </a:p>
        </p:txBody>
      </p:sp>
      <p:sp>
        <p:nvSpPr>
          <p:cNvPr id="14" name="Shape 10"/>
          <p:cNvSpPr/>
          <p:nvPr/>
        </p:nvSpPr>
        <p:spPr>
          <a:xfrm>
            <a:off x="2471738" y="1057275"/>
            <a:ext cx="1871663" cy="204311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5" name="Shape 11"/>
          <p:cNvSpPr/>
          <p:nvPr/>
        </p:nvSpPr>
        <p:spPr>
          <a:xfrm>
            <a:off x="2614613" y="1200150"/>
            <a:ext cx="357188" cy="357188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69" y="1307306"/>
            <a:ext cx="142875" cy="14287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2614613" y="1671638"/>
            <a:ext cx="158591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Features</a:t>
            </a:r>
            <a:endParaRPr lang="en-US" sz="1046" dirty="0"/>
          </a:p>
        </p:txBody>
      </p:sp>
      <p:sp>
        <p:nvSpPr>
          <p:cNvPr id="18" name="Text 13"/>
          <p:cNvSpPr/>
          <p:nvPr/>
        </p:nvSpPr>
        <p:spPr>
          <a:xfrm>
            <a:off x="2757488" y="1928813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AI-powered viral-style captions</a:t>
            </a:r>
            <a:endParaRPr lang="en-US" sz="837" dirty="0"/>
          </a:p>
        </p:txBody>
      </p:sp>
      <p:sp>
        <p:nvSpPr>
          <p:cNvPr id="19" name="Text 14"/>
          <p:cNvSpPr/>
          <p:nvPr/>
        </p:nvSpPr>
        <p:spPr>
          <a:xfrm>
            <a:off x="2757488" y="2271713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Voice-to-video script generation</a:t>
            </a:r>
            <a:endParaRPr lang="en-US" sz="837" dirty="0"/>
          </a:p>
        </p:txBody>
      </p:sp>
      <p:sp>
        <p:nvSpPr>
          <p:cNvPr id="20" name="Text 15"/>
          <p:cNvSpPr/>
          <p:nvPr/>
        </p:nvSpPr>
        <p:spPr>
          <a:xfrm>
            <a:off x="2757488" y="2614613"/>
            <a:ext cx="144303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avatars and visual filters</a:t>
            </a:r>
            <a:endParaRPr lang="en-US" sz="837" dirty="0"/>
          </a:p>
        </p:txBody>
      </p:sp>
      <p:sp>
        <p:nvSpPr>
          <p:cNvPr id="21" name="Shape 16"/>
          <p:cNvSpPr/>
          <p:nvPr/>
        </p:nvSpPr>
        <p:spPr>
          <a:xfrm>
            <a:off x="457200" y="3243263"/>
            <a:ext cx="1871663" cy="2243138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600075" y="3386138"/>
            <a:ext cx="357188" cy="357188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1" y="3493294"/>
            <a:ext cx="142875" cy="142875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600075" y="3857625"/>
            <a:ext cx="1585913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Viral-First Filters &amp; Effects</a:t>
            </a:r>
            <a:endParaRPr lang="en-US" sz="1046" dirty="0"/>
          </a:p>
        </p:txBody>
      </p:sp>
      <p:sp>
        <p:nvSpPr>
          <p:cNvPr id="25" name="Text 19"/>
          <p:cNvSpPr/>
          <p:nvPr/>
        </p:nvSpPr>
        <p:spPr>
          <a:xfrm>
            <a:off x="742950" y="4314825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Real-time TikTok/Reels style transitions</a:t>
            </a:r>
            <a:endParaRPr lang="en-US" sz="837" dirty="0"/>
          </a:p>
        </p:txBody>
      </p:sp>
      <p:sp>
        <p:nvSpPr>
          <p:cNvPr id="26" name="Text 20"/>
          <p:cNvSpPr/>
          <p:nvPr/>
        </p:nvSpPr>
        <p:spPr>
          <a:xfrm>
            <a:off x="742950" y="4657725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Templates for trending content formats</a:t>
            </a:r>
            <a:endParaRPr lang="en-US" sz="837" dirty="0"/>
          </a:p>
        </p:txBody>
      </p:sp>
      <p:sp>
        <p:nvSpPr>
          <p:cNvPr id="27" name="Text 21"/>
          <p:cNvSpPr/>
          <p:nvPr/>
        </p:nvSpPr>
        <p:spPr>
          <a:xfrm>
            <a:off x="742950" y="5000625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Music hooks auto-synced to video</a:t>
            </a:r>
            <a:endParaRPr lang="en-US" sz="837" dirty="0"/>
          </a:p>
        </p:txBody>
      </p:sp>
      <p:sp>
        <p:nvSpPr>
          <p:cNvPr id="28" name="Shape 22"/>
          <p:cNvSpPr/>
          <p:nvPr/>
        </p:nvSpPr>
        <p:spPr>
          <a:xfrm>
            <a:off x="2471738" y="3243263"/>
            <a:ext cx="1871663" cy="2243138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9" name="Shape 23"/>
          <p:cNvSpPr/>
          <p:nvPr/>
        </p:nvSpPr>
        <p:spPr>
          <a:xfrm>
            <a:off x="2614613" y="3386138"/>
            <a:ext cx="357188" cy="357188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3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1769" y="3493294"/>
            <a:ext cx="142875" cy="142875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2614613" y="3857625"/>
            <a:ext cx="158591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Export &amp; Publish</a:t>
            </a:r>
            <a:endParaRPr lang="en-US" sz="1046" dirty="0"/>
          </a:p>
        </p:txBody>
      </p:sp>
      <p:sp>
        <p:nvSpPr>
          <p:cNvPr id="32" name="Text 25"/>
          <p:cNvSpPr/>
          <p:nvPr/>
        </p:nvSpPr>
        <p:spPr>
          <a:xfrm>
            <a:off x="2757488" y="4114800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One-tap export to all platforms</a:t>
            </a:r>
            <a:endParaRPr lang="en-US" sz="837" dirty="0"/>
          </a:p>
        </p:txBody>
      </p:sp>
      <p:sp>
        <p:nvSpPr>
          <p:cNvPr id="33" name="Text 26"/>
          <p:cNvSpPr/>
          <p:nvPr/>
        </p:nvSpPr>
        <p:spPr>
          <a:xfrm>
            <a:off x="2757488" y="4457700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Schedule with best-time AI suggestion</a:t>
            </a:r>
            <a:endParaRPr lang="en-US" sz="837" dirty="0"/>
          </a:p>
        </p:txBody>
      </p:sp>
      <p:sp>
        <p:nvSpPr>
          <p:cNvPr id="34" name="Text 27"/>
          <p:cNvSpPr/>
          <p:nvPr/>
        </p:nvSpPr>
        <p:spPr>
          <a:xfrm>
            <a:off x="2757488" y="4800600"/>
            <a:ext cx="144303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Platform-specific optimization</a:t>
            </a:r>
            <a:endParaRPr lang="en-US" sz="837" dirty="0"/>
          </a:p>
        </p:txBody>
      </p:sp>
      <p:pic>
        <p:nvPicPr>
          <p:cNvPr id="3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463" y="2029969"/>
            <a:ext cx="3571875" cy="2483737"/>
          </a:xfrm>
          <a:prstGeom prst="rect">
            <a:avLst/>
          </a:prstGeom>
        </p:spPr>
      </p:pic>
      <p:sp>
        <p:nvSpPr>
          <p:cNvPr id="36" name="Text 28"/>
          <p:cNvSpPr/>
          <p:nvPr/>
        </p:nvSpPr>
        <p:spPr>
          <a:xfrm>
            <a:off x="8915316" y="5629275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5 </a:t>
            </a:r>
            <a:endParaRPr lang="en-US" sz="732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0864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5014913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Technology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3703"/>
            <a:ext cx="101550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Powered by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472701" y="1053703"/>
            <a:ext cx="104276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Advanced AI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1400175"/>
            <a:ext cx="38862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Our proprietary AI stack combines multiple technologies to deliver a seamless editing experience:</a:t>
            </a:r>
            <a:endParaRPr lang="en-US" sz="1046" dirty="0"/>
          </a:p>
        </p:txBody>
      </p:sp>
      <p:sp>
        <p:nvSpPr>
          <p:cNvPr id="10" name="Shape 7"/>
          <p:cNvSpPr/>
          <p:nvPr/>
        </p:nvSpPr>
        <p:spPr>
          <a:xfrm>
            <a:off x="457200" y="197167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71500" y="2085975"/>
            <a:ext cx="285750" cy="285750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171700"/>
            <a:ext cx="114300" cy="11430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971550" y="2085975"/>
            <a:ext cx="32575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Speech Recognition &amp; NLP</a:t>
            </a:r>
            <a:endParaRPr lang="en-US" sz="1046" dirty="0"/>
          </a:p>
        </p:txBody>
      </p:sp>
      <p:sp>
        <p:nvSpPr>
          <p:cNvPr id="14" name="Text 10"/>
          <p:cNvSpPr/>
          <p:nvPr/>
        </p:nvSpPr>
        <p:spPr>
          <a:xfrm>
            <a:off x="971550" y="2286000"/>
            <a:ext cx="32575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Whisper API for accurate transcription and GPT-4 for viral caption generation and styling</a:t>
            </a:r>
            <a:endParaRPr lang="en-US" sz="837" dirty="0"/>
          </a:p>
        </p:txBody>
      </p:sp>
      <p:sp>
        <p:nvSpPr>
          <p:cNvPr id="15" name="Shape 11"/>
          <p:cNvSpPr/>
          <p:nvPr/>
        </p:nvSpPr>
        <p:spPr>
          <a:xfrm>
            <a:off x="457200" y="288607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571500" y="3000375"/>
            <a:ext cx="285750" cy="285750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" y="3086100"/>
            <a:ext cx="114300" cy="11430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71550" y="3000375"/>
            <a:ext cx="32575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Computer Vision</a:t>
            </a:r>
            <a:endParaRPr lang="en-US" sz="1046" dirty="0"/>
          </a:p>
        </p:txBody>
      </p:sp>
      <p:sp>
        <p:nvSpPr>
          <p:cNvPr id="19" name="Text 14"/>
          <p:cNvSpPr/>
          <p:nvPr/>
        </p:nvSpPr>
        <p:spPr>
          <a:xfrm>
            <a:off x="971550" y="3200400"/>
            <a:ext cx="32575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Custom CoreML models for smart trimming, speaker detection, and content-aware editing</a:t>
            </a:r>
            <a:endParaRPr lang="en-US" sz="837" dirty="0"/>
          </a:p>
        </p:txBody>
      </p:sp>
      <p:sp>
        <p:nvSpPr>
          <p:cNvPr id="20" name="Shape 15"/>
          <p:cNvSpPr/>
          <p:nvPr/>
        </p:nvSpPr>
        <p:spPr>
          <a:xfrm>
            <a:off x="457200" y="380047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1" name="Shape 16"/>
          <p:cNvSpPr/>
          <p:nvPr/>
        </p:nvSpPr>
        <p:spPr>
          <a:xfrm>
            <a:off x="571500" y="3914775"/>
            <a:ext cx="285750" cy="285750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25" y="4000500"/>
            <a:ext cx="114300" cy="11430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971550" y="3914775"/>
            <a:ext cx="32575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Generative AI</a:t>
            </a:r>
            <a:endParaRPr lang="en-US" sz="1046" dirty="0"/>
          </a:p>
        </p:txBody>
      </p:sp>
      <p:sp>
        <p:nvSpPr>
          <p:cNvPr id="24" name="Text 18"/>
          <p:cNvSpPr/>
          <p:nvPr/>
        </p:nvSpPr>
        <p:spPr>
          <a:xfrm>
            <a:off x="971550" y="4114800"/>
            <a:ext cx="32575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RunwayML and Replicate APIs for AI avatars, effects, and visual enhancements</a:t>
            </a:r>
            <a:endParaRPr lang="en-US" sz="837" dirty="0"/>
          </a:p>
        </p:txBody>
      </p:sp>
      <p:sp>
        <p:nvSpPr>
          <p:cNvPr id="25" name="Shape 19"/>
          <p:cNvSpPr/>
          <p:nvPr/>
        </p:nvSpPr>
        <p:spPr>
          <a:xfrm>
            <a:off x="457200" y="4714875"/>
            <a:ext cx="3886200" cy="77152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6" name="Shape 20"/>
          <p:cNvSpPr/>
          <p:nvPr/>
        </p:nvSpPr>
        <p:spPr>
          <a:xfrm>
            <a:off x="571500" y="4829175"/>
            <a:ext cx="285750" cy="285750"/>
          </a:xfrm>
          <a:prstGeom prst="rect">
            <a:avLst/>
          </a:prstGeom>
          <a:solidFill>
            <a:srgbClr val="FF4081"/>
          </a:solidFill>
          <a:ln/>
        </p:spPr>
      </p:sp>
      <p:pic>
        <p:nvPicPr>
          <p:cNvPr id="2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81" y="4914900"/>
            <a:ext cx="128588" cy="114300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971550" y="4829175"/>
            <a:ext cx="32575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Predictive Analytics</a:t>
            </a:r>
            <a:endParaRPr lang="en-US" sz="1046" dirty="0"/>
          </a:p>
        </p:txBody>
      </p:sp>
      <p:sp>
        <p:nvSpPr>
          <p:cNvPr id="29" name="Text 22"/>
          <p:cNvSpPr/>
          <p:nvPr/>
        </p:nvSpPr>
        <p:spPr>
          <a:xfrm>
            <a:off x="971550" y="5029200"/>
            <a:ext cx="32575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Engagement prediction algorithms for optimal publishing times and content optimization</a:t>
            </a:r>
            <a:endParaRPr lang="en-US" sz="837" dirty="0"/>
          </a:p>
        </p:txBody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2306315"/>
            <a:ext cx="3571875" cy="2073892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8143875" y="2420615"/>
            <a:ext cx="5429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in Video Editing Market Growth: 17.2% CAGR (2024-2030)</a:t>
            </a:r>
            <a:endParaRPr lang="en-US" sz="732" dirty="0"/>
          </a:p>
        </p:txBody>
      </p:sp>
      <p:sp>
        <p:nvSpPr>
          <p:cNvPr id="32" name="Text 24"/>
          <p:cNvSpPr/>
          <p:nvPr/>
        </p:nvSpPr>
        <p:spPr>
          <a:xfrm>
            <a:off x="8143875" y="3563615"/>
            <a:ext cx="5429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Source: Market.us Research</a:t>
            </a:r>
            <a:endParaRPr lang="en-US" sz="732" dirty="0"/>
          </a:p>
        </p:txBody>
      </p:sp>
      <p:sp>
        <p:nvSpPr>
          <p:cNvPr id="33" name="Text 25"/>
          <p:cNvSpPr/>
          <p:nvPr/>
        </p:nvSpPr>
        <p:spPr>
          <a:xfrm>
            <a:off x="8915316" y="5772150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6 </a:t>
            </a:r>
            <a:endParaRPr lang="en-US" sz="732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400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532923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Business Model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7275"/>
            <a:ext cx="38862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Freemium Subscription Model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457200" y="1457325"/>
            <a:ext cx="3886200" cy="1485900"/>
          </a:xfrm>
          <a:prstGeom prst="rect">
            <a:avLst/>
          </a:prstGeom>
          <a:solidFill>
            <a:srgbClr val="FFFFFF">
              <a:alpha val="5000"/>
            </a:srgbClr>
          </a:solidFill>
          <a:ln w="397">
            <a:solidFill>
              <a:srgbClr val="8A2BE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00075" y="1600200"/>
            <a:ext cx="36004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Free Tier</a:t>
            </a:r>
            <a:endParaRPr lang="en-US" sz="1046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1885950"/>
            <a:ext cx="114300" cy="1143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85813" y="1857375"/>
            <a:ext cx="1100389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3 exports per month</a:t>
            </a:r>
            <a:endParaRPr lang="en-US" sz="837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" y="2114550"/>
            <a:ext cx="114300" cy="1143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85813" y="2085975"/>
            <a:ext cx="111102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Watermarked videos</a:t>
            </a:r>
            <a:endParaRPr lang="en-US" sz="837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75" y="2343150"/>
            <a:ext cx="114300" cy="1143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85813" y="2314575"/>
            <a:ext cx="146190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Access to 5 basic templates</a:t>
            </a:r>
            <a:endParaRPr lang="en-US" sz="837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075" y="2571750"/>
            <a:ext cx="114300" cy="11430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85813" y="2543175"/>
            <a:ext cx="95087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Basic AI trimming</a:t>
            </a:r>
            <a:endParaRPr lang="en-US" sz="837" dirty="0"/>
          </a:p>
        </p:txBody>
      </p:sp>
      <p:sp>
        <p:nvSpPr>
          <p:cNvPr id="18" name="Shape 11"/>
          <p:cNvSpPr/>
          <p:nvPr/>
        </p:nvSpPr>
        <p:spPr>
          <a:xfrm>
            <a:off x="457200" y="3028950"/>
            <a:ext cx="3886200" cy="1714500"/>
          </a:xfrm>
          <a:prstGeom prst="rect">
            <a:avLst/>
          </a:prstGeom>
          <a:solidFill>
            <a:srgbClr val="FFFFFF">
              <a:alpha val="5000"/>
            </a:srgbClr>
          </a:solidFill>
          <a:ln w="397">
            <a:solidFill>
              <a:srgbClr val="FF4081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600075" y="3171825"/>
            <a:ext cx="11245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 Subscription</a:t>
            </a:r>
            <a:endParaRPr lang="en-US" sz="1046" dirty="0"/>
          </a:p>
        </p:txBody>
      </p:sp>
      <p:sp>
        <p:nvSpPr>
          <p:cNvPr id="20" name="Text 13"/>
          <p:cNvSpPr/>
          <p:nvPr/>
        </p:nvSpPr>
        <p:spPr>
          <a:xfrm>
            <a:off x="2438307" y="3184327"/>
            <a:ext cx="3308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$4.99</a:t>
            </a:r>
            <a:endParaRPr lang="en-US" sz="942" dirty="0"/>
          </a:p>
        </p:txBody>
      </p:sp>
      <p:sp>
        <p:nvSpPr>
          <p:cNvPr id="21" name="Text 14"/>
          <p:cNvSpPr/>
          <p:nvPr/>
        </p:nvSpPr>
        <p:spPr>
          <a:xfrm>
            <a:off x="2769180" y="3184327"/>
            <a:ext cx="68859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/month or </a:t>
            </a:r>
            <a:endParaRPr lang="en-US" sz="942" dirty="0"/>
          </a:p>
        </p:txBody>
      </p:sp>
      <p:sp>
        <p:nvSpPr>
          <p:cNvPr id="22" name="Text 15"/>
          <p:cNvSpPr/>
          <p:nvPr/>
        </p:nvSpPr>
        <p:spPr>
          <a:xfrm>
            <a:off x="3457770" y="3184327"/>
            <a:ext cx="40443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$39.99</a:t>
            </a:r>
            <a:endParaRPr lang="en-US" sz="942" dirty="0"/>
          </a:p>
        </p:txBody>
      </p:sp>
      <p:sp>
        <p:nvSpPr>
          <p:cNvPr id="23" name="Text 16"/>
          <p:cNvSpPr/>
          <p:nvPr/>
        </p:nvSpPr>
        <p:spPr>
          <a:xfrm>
            <a:off x="3862201" y="3184327"/>
            <a:ext cx="33832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/year </a:t>
            </a:r>
            <a:endParaRPr lang="en-US" sz="942" dirty="0"/>
          </a:p>
        </p:txBody>
      </p:sp>
      <p:pic>
        <p:nvPicPr>
          <p:cNvPr id="2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5" y="3457575"/>
            <a:ext cx="114300" cy="114300"/>
          </a:xfrm>
          <a:prstGeom prst="rect">
            <a:avLst/>
          </a:prstGeom>
        </p:spPr>
      </p:pic>
      <p:sp>
        <p:nvSpPr>
          <p:cNvPr id="25" name="Text 17"/>
          <p:cNvSpPr/>
          <p:nvPr/>
        </p:nvSpPr>
        <p:spPr>
          <a:xfrm>
            <a:off x="785813" y="3429000"/>
            <a:ext cx="96058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Unlimited exports</a:t>
            </a:r>
            <a:endParaRPr lang="en-US" sz="837" dirty="0"/>
          </a:p>
        </p:txBody>
      </p:sp>
      <p:pic>
        <p:nvPicPr>
          <p:cNvPr id="2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075" y="3686175"/>
            <a:ext cx="114300" cy="114300"/>
          </a:xfrm>
          <a:prstGeom prst="rect">
            <a:avLst/>
          </a:prstGeom>
        </p:spPr>
      </p:pic>
      <p:sp>
        <p:nvSpPr>
          <p:cNvPr id="27" name="Text 18"/>
          <p:cNvSpPr/>
          <p:nvPr/>
        </p:nvSpPr>
        <p:spPr>
          <a:xfrm>
            <a:off x="785813" y="3657600"/>
            <a:ext cx="7718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No watermark</a:t>
            </a:r>
            <a:endParaRPr lang="en-US" sz="837" dirty="0"/>
          </a:p>
        </p:txBody>
      </p:sp>
      <p:pic>
        <p:nvPicPr>
          <p:cNvPr id="2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075" y="3914775"/>
            <a:ext cx="114300" cy="114300"/>
          </a:xfrm>
          <a:prstGeom prst="rect">
            <a:avLst/>
          </a:prstGeom>
        </p:spPr>
      </p:pic>
      <p:sp>
        <p:nvSpPr>
          <p:cNvPr id="29" name="Text 19"/>
          <p:cNvSpPr/>
          <p:nvPr/>
        </p:nvSpPr>
        <p:spPr>
          <a:xfrm>
            <a:off x="785813" y="3886200"/>
            <a:ext cx="1999106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All templates &amp; early access to trends</a:t>
            </a:r>
            <a:endParaRPr lang="en-US" sz="837" dirty="0"/>
          </a:p>
        </p:txBody>
      </p:sp>
      <p:pic>
        <p:nvPicPr>
          <p:cNvPr id="30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075" y="4143375"/>
            <a:ext cx="114300" cy="114300"/>
          </a:xfrm>
          <a:prstGeom prst="rect">
            <a:avLst/>
          </a:prstGeom>
        </p:spPr>
      </p:pic>
      <p:sp>
        <p:nvSpPr>
          <p:cNvPr id="31" name="Text 20"/>
          <p:cNvSpPr/>
          <p:nvPr/>
        </p:nvSpPr>
        <p:spPr>
          <a:xfrm>
            <a:off x="785813" y="4114800"/>
            <a:ext cx="2247826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Advanced AI features &amp; custom brand kits</a:t>
            </a:r>
            <a:endParaRPr lang="en-US" sz="837" dirty="0"/>
          </a:p>
        </p:txBody>
      </p:sp>
      <p:pic>
        <p:nvPicPr>
          <p:cNvPr id="32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075" y="4371975"/>
            <a:ext cx="114300" cy="114300"/>
          </a:xfrm>
          <a:prstGeom prst="rect">
            <a:avLst/>
          </a:prstGeom>
        </p:spPr>
      </p:pic>
      <p:sp>
        <p:nvSpPr>
          <p:cNvPr id="33" name="Text 21"/>
          <p:cNvSpPr/>
          <p:nvPr/>
        </p:nvSpPr>
        <p:spPr>
          <a:xfrm>
            <a:off x="785813" y="4343400"/>
            <a:ext cx="114163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Auto-post scheduling</a:t>
            </a:r>
            <a:endParaRPr lang="en-US" sz="837" dirty="0"/>
          </a:p>
        </p:txBody>
      </p:sp>
      <p:sp>
        <p:nvSpPr>
          <p:cNvPr id="34" name="Text 22"/>
          <p:cNvSpPr/>
          <p:nvPr/>
        </p:nvSpPr>
        <p:spPr>
          <a:xfrm>
            <a:off x="457200" y="4886325"/>
            <a:ext cx="38862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Additional Revenue Streams</a:t>
            </a:r>
            <a:endParaRPr lang="en-US" sz="1046" dirty="0"/>
          </a:p>
        </p:txBody>
      </p:sp>
      <p:sp>
        <p:nvSpPr>
          <p:cNvPr id="35" name="Shape 23"/>
          <p:cNvSpPr/>
          <p:nvPr/>
        </p:nvSpPr>
        <p:spPr>
          <a:xfrm>
            <a:off x="457200" y="5214938"/>
            <a:ext cx="228600" cy="228600"/>
          </a:xfrm>
          <a:prstGeom prst="ellipse">
            <a:avLst/>
          </a:prstGeom>
          <a:solidFill>
            <a:srgbClr val="EC4899"/>
          </a:solidFill>
          <a:ln/>
        </p:spPr>
      </p:sp>
      <p:pic>
        <p:nvPicPr>
          <p:cNvPr id="36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5243" y="5279231"/>
            <a:ext cx="112514" cy="100013"/>
          </a:xfrm>
          <a:prstGeom prst="rect">
            <a:avLst/>
          </a:prstGeom>
        </p:spPr>
      </p:pic>
      <p:sp>
        <p:nvSpPr>
          <p:cNvPr id="37" name="Text 24"/>
          <p:cNvSpPr/>
          <p:nvPr/>
        </p:nvSpPr>
        <p:spPr>
          <a:xfrm>
            <a:off x="771525" y="5172075"/>
            <a:ext cx="2603729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In-App Purchases</a:t>
            </a:r>
            <a:endParaRPr lang="en-US" sz="837" dirty="0"/>
          </a:p>
        </p:txBody>
      </p:sp>
      <p:sp>
        <p:nvSpPr>
          <p:cNvPr id="38" name="Text 25"/>
          <p:cNvSpPr/>
          <p:nvPr/>
        </p:nvSpPr>
        <p:spPr>
          <a:xfrm>
            <a:off x="771525" y="5343525"/>
            <a:ext cx="2603729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Premium filter packs, viral caption themes ($1.99-$4.99)</a:t>
            </a:r>
            <a:endParaRPr lang="en-US" sz="732" dirty="0"/>
          </a:p>
        </p:txBody>
      </p:sp>
      <p:sp>
        <p:nvSpPr>
          <p:cNvPr id="39" name="Shape 26"/>
          <p:cNvSpPr/>
          <p:nvPr/>
        </p:nvSpPr>
        <p:spPr>
          <a:xfrm>
            <a:off x="457200" y="5614988"/>
            <a:ext cx="228600" cy="228600"/>
          </a:xfrm>
          <a:prstGeom prst="ellipse">
            <a:avLst/>
          </a:prstGeom>
          <a:solidFill>
            <a:srgbClr val="EC4899"/>
          </a:solidFill>
          <a:ln/>
        </p:spPr>
      </p:sp>
      <p:pic>
        <p:nvPicPr>
          <p:cNvPr id="40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1494" y="5679281"/>
            <a:ext cx="100013" cy="100013"/>
          </a:xfrm>
          <a:prstGeom prst="rect">
            <a:avLst/>
          </a:prstGeom>
        </p:spPr>
      </p:pic>
      <p:sp>
        <p:nvSpPr>
          <p:cNvPr id="41" name="Text 27"/>
          <p:cNvSpPr/>
          <p:nvPr/>
        </p:nvSpPr>
        <p:spPr>
          <a:xfrm>
            <a:off x="771525" y="5572125"/>
            <a:ext cx="1794644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 Avatar Creator Credits</a:t>
            </a:r>
            <a:endParaRPr lang="en-US" sz="837" dirty="0"/>
          </a:p>
        </p:txBody>
      </p:sp>
      <p:sp>
        <p:nvSpPr>
          <p:cNvPr id="42" name="Text 28"/>
          <p:cNvSpPr/>
          <p:nvPr/>
        </p:nvSpPr>
        <p:spPr>
          <a:xfrm>
            <a:off x="771525" y="5743575"/>
            <a:ext cx="179464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Generate custom AI avatars for videos</a:t>
            </a:r>
            <a:endParaRPr lang="en-US" sz="732" dirty="0"/>
          </a:p>
        </p:txBody>
      </p:sp>
      <p:sp>
        <p:nvSpPr>
          <p:cNvPr id="43" name="Text 29"/>
          <p:cNvSpPr/>
          <p:nvPr/>
        </p:nvSpPr>
        <p:spPr>
          <a:xfrm>
            <a:off x="4572000" y="1057275"/>
            <a:ext cx="41148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Projected Growth</a:t>
            </a:r>
            <a:endParaRPr lang="en-US" sz="1046" dirty="0"/>
          </a:p>
        </p:txBody>
      </p:sp>
      <p:pic>
        <p:nvPicPr>
          <p:cNvPr id="44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0" y="1371600"/>
            <a:ext cx="3929063" cy="2207754"/>
          </a:xfrm>
          <a:prstGeom prst="rect">
            <a:avLst/>
          </a:prstGeom>
        </p:spPr>
      </p:pic>
      <p:sp>
        <p:nvSpPr>
          <p:cNvPr id="45" name="Shape 30"/>
          <p:cNvSpPr/>
          <p:nvPr/>
        </p:nvSpPr>
        <p:spPr>
          <a:xfrm>
            <a:off x="4572000" y="3750804"/>
            <a:ext cx="4114800" cy="828675"/>
          </a:xfrm>
          <a:prstGeom prst="rect">
            <a:avLst/>
          </a:prstGeom>
          <a:solidFill>
            <a:srgbClr val="1F2937">
              <a:alpha val="30000"/>
            </a:srgbClr>
          </a:solidFill>
          <a:ln/>
        </p:spPr>
      </p:sp>
      <p:sp>
        <p:nvSpPr>
          <p:cNvPr id="46" name="Text 31"/>
          <p:cNvSpPr/>
          <p:nvPr/>
        </p:nvSpPr>
        <p:spPr>
          <a:xfrm>
            <a:off x="4686300" y="3865104"/>
            <a:ext cx="38862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Revenue Projections</a:t>
            </a:r>
            <a:endParaRPr lang="en-US" sz="942" dirty="0"/>
          </a:p>
        </p:txBody>
      </p:sp>
      <p:sp>
        <p:nvSpPr>
          <p:cNvPr id="47" name="Text 32"/>
          <p:cNvSpPr/>
          <p:nvPr/>
        </p:nvSpPr>
        <p:spPr>
          <a:xfrm>
            <a:off x="4686300" y="4122279"/>
            <a:ext cx="1421606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1 Target</a:t>
            </a:r>
            <a:endParaRPr lang="en-US" sz="732" dirty="0"/>
          </a:p>
        </p:txBody>
      </p:sp>
      <p:sp>
        <p:nvSpPr>
          <p:cNvPr id="48" name="Text 33"/>
          <p:cNvSpPr/>
          <p:nvPr/>
        </p:nvSpPr>
        <p:spPr>
          <a:xfrm>
            <a:off x="4686300" y="4265154"/>
            <a:ext cx="142160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100,000 active users</a:t>
            </a:r>
            <a:endParaRPr lang="en-US" sz="1046" dirty="0"/>
          </a:p>
        </p:txBody>
      </p:sp>
      <p:sp>
        <p:nvSpPr>
          <p:cNvPr id="49" name="Text 34"/>
          <p:cNvSpPr/>
          <p:nvPr/>
        </p:nvSpPr>
        <p:spPr>
          <a:xfrm>
            <a:off x="6125570" y="4122279"/>
            <a:ext cx="766921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Conversion Rate</a:t>
            </a:r>
            <a:endParaRPr lang="en-US" sz="732" dirty="0"/>
          </a:p>
        </p:txBody>
      </p:sp>
      <p:sp>
        <p:nvSpPr>
          <p:cNvPr id="50" name="Text 35"/>
          <p:cNvSpPr/>
          <p:nvPr/>
        </p:nvSpPr>
        <p:spPr>
          <a:xfrm>
            <a:off x="6125570" y="4265154"/>
            <a:ext cx="766921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8%</a:t>
            </a:r>
            <a:endParaRPr lang="en-US" sz="1046" dirty="0"/>
          </a:p>
        </p:txBody>
      </p:sp>
      <p:sp>
        <p:nvSpPr>
          <p:cNvPr id="51" name="Text 36"/>
          <p:cNvSpPr/>
          <p:nvPr/>
        </p:nvSpPr>
        <p:spPr>
          <a:xfrm>
            <a:off x="6910155" y="4122279"/>
            <a:ext cx="81762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Monthly Revenue</a:t>
            </a:r>
            <a:endParaRPr lang="en-US" sz="732" dirty="0"/>
          </a:p>
        </p:txBody>
      </p:sp>
      <p:sp>
        <p:nvSpPr>
          <p:cNvPr id="52" name="Text 37"/>
          <p:cNvSpPr/>
          <p:nvPr/>
        </p:nvSpPr>
        <p:spPr>
          <a:xfrm>
            <a:off x="6910155" y="4265154"/>
            <a:ext cx="8176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$40,000</a:t>
            </a:r>
            <a:endParaRPr lang="en-US" sz="1046" dirty="0"/>
          </a:p>
        </p:txBody>
      </p:sp>
      <p:sp>
        <p:nvSpPr>
          <p:cNvPr id="53" name="Text 38"/>
          <p:cNvSpPr/>
          <p:nvPr/>
        </p:nvSpPr>
        <p:spPr>
          <a:xfrm>
            <a:off x="7745444" y="4122279"/>
            <a:ext cx="827029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Year 2 ARR Target</a:t>
            </a:r>
            <a:endParaRPr lang="en-US" sz="732" dirty="0"/>
          </a:p>
        </p:txBody>
      </p:sp>
      <p:sp>
        <p:nvSpPr>
          <p:cNvPr id="54" name="Text 39"/>
          <p:cNvSpPr/>
          <p:nvPr/>
        </p:nvSpPr>
        <p:spPr>
          <a:xfrm>
            <a:off x="7745444" y="4265154"/>
            <a:ext cx="82702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$1M+</a:t>
            </a:r>
            <a:endParaRPr lang="en-US" sz="1046" dirty="0"/>
          </a:p>
        </p:txBody>
      </p:sp>
      <p:sp>
        <p:nvSpPr>
          <p:cNvPr id="55" name="Text 40"/>
          <p:cNvSpPr/>
          <p:nvPr/>
        </p:nvSpPr>
        <p:spPr>
          <a:xfrm>
            <a:off x="8915316" y="6029325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7 </a:t>
            </a:r>
            <a:endParaRPr lang="en-US" sz="73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071938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Competitive Landscape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3703"/>
            <a:ext cx="36536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Our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822564" y="1053703"/>
            <a:ext cx="147175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Competitive Edge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1400175"/>
            <a:ext cx="306321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While many apps offer basic video editing, SnapEdit AI combines AI-powered automation with viral-optimized templates to create a unique value proposition.</a:t>
            </a:r>
            <a:endParaRPr lang="en-US" sz="837" dirty="0"/>
          </a:p>
        </p:txBody>
      </p:sp>
      <p:sp>
        <p:nvSpPr>
          <p:cNvPr id="10" name="Text 7"/>
          <p:cNvSpPr/>
          <p:nvPr/>
        </p:nvSpPr>
        <p:spPr>
          <a:xfrm>
            <a:off x="457200" y="2085975"/>
            <a:ext cx="306321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Key Advantages:</a:t>
            </a:r>
            <a:endParaRPr lang="en-US" sz="1046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00313"/>
            <a:ext cx="178594" cy="14287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21519" y="2407444"/>
            <a:ext cx="99259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AI-First Approach</a:t>
            </a:r>
            <a:endParaRPr lang="en-US" sz="837" dirty="0"/>
          </a:p>
        </p:txBody>
      </p:sp>
      <p:sp>
        <p:nvSpPr>
          <p:cNvPr id="13" name="Text 9"/>
          <p:cNvSpPr/>
          <p:nvPr/>
        </p:nvSpPr>
        <p:spPr>
          <a:xfrm>
            <a:off x="1714109" y="2407444"/>
            <a:ext cx="145584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Deepest AI integration for </a:t>
            </a:r>
            <a:endParaRPr lang="en-US" sz="837" dirty="0"/>
          </a:p>
        </p:txBody>
      </p:sp>
      <p:sp>
        <p:nvSpPr>
          <p:cNvPr id="14" name="Text 10"/>
          <p:cNvSpPr/>
          <p:nvPr/>
        </p:nvSpPr>
        <p:spPr>
          <a:xfrm>
            <a:off x="721519" y="2578894"/>
            <a:ext cx="99786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automated editing</a:t>
            </a:r>
            <a:endParaRPr lang="en-US" sz="837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957513"/>
            <a:ext cx="142875" cy="14287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685800" y="2864644"/>
            <a:ext cx="104242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Viral Optimization</a:t>
            </a:r>
            <a:endParaRPr lang="en-US" sz="837" dirty="0"/>
          </a:p>
        </p:txBody>
      </p:sp>
      <p:sp>
        <p:nvSpPr>
          <p:cNvPr id="17" name="Text 12"/>
          <p:cNvSpPr/>
          <p:nvPr/>
        </p:nvSpPr>
        <p:spPr>
          <a:xfrm>
            <a:off x="1728229" y="2864644"/>
            <a:ext cx="132142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Templates designed for </a:t>
            </a:r>
            <a:endParaRPr lang="en-US" sz="837" dirty="0"/>
          </a:p>
        </p:txBody>
      </p:sp>
      <p:sp>
        <p:nvSpPr>
          <p:cNvPr id="18" name="Text 13"/>
          <p:cNvSpPr/>
          <p:nvPr/>
        </p:nvSpPr>
        <p:spPr>
          <a:xfrm>
            <a:off x="685800" y="3036094"/>
            <a:ext cx="126257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maximum engagement</a:t>
            </a:r>
            <a:endParaRPr lang="en-US" sz="837" dirty="0"/>
          </a:p>
        </p:txBody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414713"/>
            <a:ext cx="107156" cy="142875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50081" y="3321844"/>
            <a:ext cx="93931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Speed to Market</a:t>
            </a:r>
            <a:endParaRPr lang="en-US" sz="837" dirty="0"/>
          </a:p>
        </p:txBody>
      </p:sp>
      <p:sp>
        <p:nvSpPr>
          <p:cNvPr id="21" name="Text 15"/>
          <p:cNvSpPr/>
          <p:nvPr/>
        </p:nvSpPr>
        <p:spPr>
          <a:xfrm>
            <a:off x="1589401" y="3321844"/>
            <a:ext cx="179394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60-second editing vs. hours with </a:t>
            </a:r>
            <a:endParaRPr lang="en-US" sz="837" dirty="0"/>
          </a:p>
        </p:txBody>
      </p:sp>
      <p:sp>
        <p:nvSpPr>
          <p:cNvPr id="22" name="Text 16"/>
          <p:cNvSpPr/>
          <p:nvPr/>
        </p:nvSpPr>
        <p:spPr>
          <a:xfrm>
            <a:off x="650081" y="3493294"/>
            <a:ext cx="64877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competitors</a:t>
            </a:r>
            <a:endParaRPr lang="en-US" sz="837" dirty="0"/>
          </a:p>
        </p:txBody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871913"/>
            <a:ext cx="107156" cy="142875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650081" y="3779044"/>
            <a:ext cx="99635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Mobile-Native UX</a:t>
            </a:r>
            <a:endParaRPr lang="en-US" sz="837" dirty="0"/>
          </a:p>
        </p:txBody>
      </p:sp>
      <p:sp>
        <p:nvSpPr>
          <p:cNvPr id="25" name="Text 18"/>
          <p:cNvSpPr/>
          <p:nvPr/>
        </p:nvSpPr>
        <p:spPr>
          <a:xfrm>
            <a:off x="1646439" y="3779044"/>
            <a:ext cx="136225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Designed specifically for </a:t>
            </a:r>
            <a:endParaRPr lang="en-US" sz="837" dirty="0"/>
          </a:p>
        </p:txBody>
      </p:sp>
      <p:sp>
        <p:nvSpPr>
          <p:cNvPr id="26" name="Text 19"/>
          <p:cNvSpPr/>
          <p:nvPr/>
        </p:nvSpPr>
        <p:spPr>
          <a:xfrm>
            <a:off x="650081" y="3950494"/>
            <a:ext cx="112985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smartphone creators</a:t>
            </a:r>
            <a:endParaRPr lang="en-US" sz="837" dirty="0"/>
          </a:p>
        </p:txBody>
      </p:sp>
      <p:pic>
        <p:nvPicPr>
          <p:cNvPr id="2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6190" y="1126954"/>
            <a:ext cx="4643438" cy="3032438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8915316" y="4829175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8 </a:t>
            </a:r>
            <a:endParaRPr lang="en-US" sz="73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3996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58063" y="-714375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-714375" y="4368403"/>
            <a:ext cx="2143125" cy="2143125"/>
          </a:xfrm>
          <a:prstGeom prst="ellipse">
            <a:avLst/>
          </a:prstGeom>
          <a:solidFill>
            <a:srgbClr val="FF4081">
              <a:alpha val="1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457200"/>
            <a:ext cx="822960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Our Team</a:t>
            </a:r>
            <a:endParaRPr lang="en-US" sz="2025" dirty="0"/>
          </a:p>
        </p:txBody>
      </p:sp>
      <p:sp>
        <p:nvSpPr>
          <p:cNvPr id="6" name="Shape 3"/>
          <p:cNvSpPr/>
          <p:nvPr/>
        </p:nvSpPr>
        <p:spPr>
          <a:xfrm>
            <a:off x="457200" y="800100"/>
            <a:ext cx="685800" cy="28575"/>
          </a:xfrm>
          <a:prstGeom prst="rect">
            <a:avLst/>
          </a:prstGeom>
          <a:solidFill>
            <a:srgbClr val="EC4899"/>
          </a:solidFill>
          <a:ln/>
        </p:spPr>
      </p:sp>
      <p:sp>
        <p:nvSpPr>
          <p:cNvPr id="7" name="Text 4"/>
          <p:cNvSpPr/>
          <p:nvPr/>
        </p:nvSpPr>
        <p:spPr>
          <a:xfrm>
            <a:off x="457200" y="1057275"/>
            <a:ext cx="82296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diverse team with expertise in AI, mobile development, and content creation.</a:t>
            </a:r>
            <a:endParaRPr lang="en-US" sz="1046" dirty="0"/>
          </a:p>
        </p:txBody>
      </p:sp>
      <p:sp>
        <p:nvSpPr>
          <p:cNvPr id="8" name="Shape 5"/>
          <p:cNvSpPr/>
          <p:nvPr/>
        </p:nvSpPr>
        <p:spPr>
          <a:xfrm>
            <a:off x="457200" y="1428750"/>
            <a:ext cx="4029075" cy="124837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00075" y="1571625"/>
            <a:ext cx="571500" cy="57150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63" y="1750219"/>
            <a:ext cx="187523" cy="214313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1285875" y="1576983"/>
            <a:ext cx="771079" cy="185738"/>
          </a:xfrm>
          <a:prstGeom prst="roundRect">
            <a:avLst/>
          </a:prstGeom>
          <a:solidFill>
            <a:srgbClr val="FF4081"/>
          </a:solidFill>
          <a:ln/>
        </p:spPr>
      </p:sp>
      <p:sp>
        <p:nvSpPr>
          <p:cNvPr id="12" name="Text 8"/>
          <p:cNvSpPr/>
          <p:nvPr/>
        </p:nvSpPr>
        <p:spPr>
          <a:xfrm>
            <a:off x="1285875" y="1576983"/>
            <a:ext cx="771079" cy="185738"/>
          </a:xfrm>
          <a:prstGeom prst="rect">
            <a:avLst/>
          </a:prstGeom>
          <a:noFill/>
          <a:ln/>
        </p:spPr>
        <p:txBody>
          <a:bodyPr wrap="none" lIns="85090" tIns="34036" rIns="85090" bIns="34036" rtlCol="0" anchor="ctr">
            <a:spAutoFit/>
          </a:bodyPr>
          <a:lstStyle/>
          <a:p>
            <a:pPr indent="0" marL="0">
              <a:buNone/>
            </a:pPr>
            <a:r>
              <a:rPr lang="en-US" sz="6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CEO &amp; Founder</a:t>
            </a:r>
            <a:endParaRPr lang="en-US" sz="628" dirty="0"/>
          </a:p>
        </p:txBody>
      </p:sp>
      <p:sp>
        <p:nvSpPr>
          <p:cNvPr id="13" name="Text 9"/>
          <p:cNvSpPr/>
          <p:nvPr/>
        </p:nvSpPr>
        <p:spPr>
          <a:xfrm>
            <a:off x="1285875" y="1819870"/>
            <a:ext cx="30575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Alex Chen</a:t>
            </a:r>
            <a:endParaRPr lang="en-US" sz="1046" dirty="0"/>
          </a:p>
        </p:txBody>
      </p:sp>
      <p:sp>
        <p:nvSpPr>
          <p:cNvPr id="14" name="Text 10"/>
          <p:cNvSpPr/>
          <p:nvPr/>
        </p:nvSpPr>
        <p:spPr>
          <a:xfrm>
            <a:off x="1285875" y="2048470"/>
            <a:ext cx="305752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Former Product Lead at TikTok</a:t>
            </a:r>
            <a:endParaRPr lang="en-US" sz="732" dirty="0"/>
          </a:p>
        </p:txBody>
      </p:sp>
      <p:sp>
        <p:nvSpPr>
          <p:cNvPr id="15" name="Text 11"/>
          <p:cNvSpPr/>
          <p:nvPr/>
        </p:nvSpPr>
        <p:spPr>
          <a:xfrm>
            <a:off x="1285875" y="2248495"/>
            <a:ext cx="30575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10+ years in social media product development with expertise in user engagement and growth strategies.</a:t>
            </a:r>
            <a:endParaRPr lang="en-US" sz="732" dirty="0"/>
          </a:p>
        </p:txBody>
      </p:sp>
      <p:sp>
        <p:nvSpPr>
          <p:cNvPr id="16" name="Shape 12"/>
          <p:cNvSpPr/>
          <p:nvPr/>
        </p:nvSpPr>
        <p:spPr>
          <a:xfrm>
            <a:off x="4657725" y="1428750"/>
            <a:ext cx="4029075" cy="124837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4800600" y="1571625"/>
            <a:ext cx="571500" cy="57150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588" y="1750219"/>
            <a:ext cx="187523" cy="214313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5486400" y="1576983"/>
            <a:ext cx="312204" cy="185738"/>
          </a:xfrm>
          <a:prstGeom prst="roundRect">
            <a:avLst/>
          </a:prstGeom>
          <a:solidFill>
            <a:srgbClr val="FF4081"/>
          </a:solidFill>
          <a:ln/>
        </p:spPr>
      </p:sp>
      <p:sp>
        <p:nvSpPr>
          <p:cNvPr id="20" name="Text 15"/>
          <p:cNvSpPr/>
          <p:nvPr/>
        </p:nvSpPr>
        <p:spPr>
          <a:xfrm>
            <a:off x="5486400" y="1576983"/>
            <a:ext cx="312204" cy="185738"/>
          </a:xfrm>
          <a:prstGeom prst="rect">
            <a:avLst/>
          </a:prstGeom>
          <a:noFill/>
          <a:ln/>
        </p:spPr>
        <p:txBody>
          <a:bodyPr wrap="none" lIns="85090" tIns="34036" rIns="85090" bIns="34036" rtlCol="0" anchor="ctr">
            <a:spAutoFit/>
          </a:bodyPr>
          <a:lstStyle/>
          <a:p>
            <a:pPr indent="0" marL="0">
              <a:buNone/>
            </a:pPr>
            <a:r>
              <a:rPr lang="en-US" sz="6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CTO</a:t>
            </a:r>
            <a:endParaRPr lang="en-US" sz="628" dirty="0"/>
          </a:p>
        </p:txBody>
      </p:sp>
      <p:sp>
        <p:nvSpPr>
          <p:cNvPr id="21" name="Text 16"/>
          <p:cNvSpPr/>
          <p:nvPr/>
        </p:nvSpPr>
        <p:spPr>
          <a:xfrm>
            <a:off x="5486400" y="1819870"/>
            <a:ext cx="30575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Maya Rodriguez</a:t>
            </a:r>
            <a:endParaRPr lang="en-US" sz="1046" dirty="0"/>
          </a:p>
        </p:txBody>
      </p:sp>
      <p:sp>
        <p:nvSpPr>
          <p:cNvPr id="22" name="Text 17"/>
          <p:cNvSpPr/>
          <p:nvPr/>
        </p:nvSpPr>
        <p:spPr>
          <a:xfrm>
            <a:off x="5486400" y="2048470"/>
            <a:ext cx="305752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Ex-Apple ML Engineer</a:t>
            </a:r>
            <a:endParaRPr lang="en-US" sz="732" dirty="0"/>
          </a:p>
        </p:txBody>
      </p:sp>
      <p:sp>
        <p:nvSpPr>
          <p:cNvPr id="23" name="Text 18"/>
          <p:cNvSpPr/>
          <p:nvPr/>
        </p:nvSpPr>
        <p:spPr>
          <a:xfrm>
            <a:off x="5486400" y="2248495"/>
            <a:ext cx="30575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Led AI/ML teams at Apple focusing on computer vision and on-device machine learning for mobile applications.</a:t>
            </a:r>
            <a:endParaRPr lang="en-US" sz="732" dirty="0"/>
          </a:p>
        </p:txBody>
      </p:sp>
      <p:sp>
        <p:nvSpPr>
          <p:cNvPr id="24" name="Shape 19"/>
          <p:cNvSpPr/>
          <p:nvPr/>
        </p:nvSpPr>
        <p:spPr>
          <a:xfrm>
            <a:off x="457200" y="2848570"/>
            <a:ext cx="4029075" cy="124837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25" name="Shape 20"/>
          <p:cNvSpPr/>
          <p:nvPr/>
        </p:nvSpPr>
        <p:spPr>
          <a:xfrm>
            <a:off x="600075" y="2991445"/>
            <a:ext cx="571500" cy="57150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2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63" y="3170039"/>
            <a:ext cx="187523" cy="214313"/>
          </a:xfrm>
          <a:prstGeom prst="rect">
            <a:avLst/>
          </a:prstGeom>
        </p:spPr>
      </p:pic>
      <p:sp>
        <p:nvSpPr>
          <p:cNvPr id="27" name="Shape 21"/>
          <p:cNvSpPr/>
          <p:nvPr/>
        </p:nvSpPr>
        <p:spPr>
          <a:xfrm>
            <a:off x="1285875" y="2996803"/>
            <a:ext cx="818657" cy="185738"/>
          </a:xfrm>
          <a:prstGeom prst="roundRect">
            <a:avLst/>
          </a:prstGeom>
          <a:solidFill>
            <a:srgbClr val="FF4081"/>
          </a:solidFill>
          <a:ln/>
        </p:spPr>
      </p:sp>
      <p:sp>
        <p:nvSpPr>
          <p:cNvPr id="28" name="Text 22"/>
          <p:cNvSpPr/>
          <p:nvPr/>
        </p:nvSpPr>
        <p:spPr>
          <a:xfrm>
            <a:off x="1285875" y="2996803"/>
            <a:ext cx="818657" cy="185738"/>
          </a:xfrm>
          <a:prstGeom prst="rect">
            <a:avLst/>
          </a:prstGeom>
          <a:noFill/>
          <a:ln/>
        </p:spPr>
        <p:txBody>
          <a:bodyPr wrap="none" lIns="85090" tIns="34036" rIns="85090" bIns="34036" rtlCol="0" anchor="ctr">
            <a:spAutoFit/>
          </a:bodyPr>
          <a:lstStyle/>
          <a:p>
            <a:pPr indent="0" marL="0">
              <a:buNone/>
            </a:pPr>
            <a:r>
              <a:rPr lang="en-US" sz="6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Head of Product</a:t>
            </a:r>
            <a:endParaRPr lang="en-US" sz="628" dirty="0"/>
          </a:p>
        </p:txBody>
      </p:sp>
      <p:sp>
        <p:nvSpPr>
          <p:cNvPr id="29" name="Text 23"/>
          <p:cNvSpPr/>
          <p:nvPr/>
        </p:nvSpPr>
        <p:spPr>
          <a:xfrm>
            <a:off x="1285875" y="3239691"/>
            <a:ext cx="30575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Jordan Taylor</a:t>
            </a:r>
            <a:endParaRPr lang="en-US" sz="1046" dirty="0"/>
          </a:p>
        </p:txBody>
      </p:sp>
      <p:sp>
        <p:nvSpPr>
          <p:cNvPr id="30" name="Text 24"/>
          <p:cNvSpPr/>
          <p:nvPr/>
        </p:nvSpPr>
        <p:spPr>
          <a:xfrm>
            <a:off x="1285875" y="3468291"/>
            <a:ext cx="305752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Previously at Adobe Creative Cloud</a:t>
            </a:r>
            <a:endParaRPr lang="en-US" sz="732" dirty="0"/>
          </a:p>
        </p:txBody>
      </p:sp>
      <p:sp>
        <p:nvSpPr>
          <p:cNvPr id="31" name="Text 25"/>
          <p:cNvSpPr/>
          <p:nvPr/>
        </p:nvSpPr>
        <p:spPr>
          <a:xfrm>
            <a:off x="1285875" y="3668316"/>
            <a:ext cx="30575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Specialized in video editing software with deep understanding of creator workflows and UX design.</a:t>
            </a:r>
            <a:endParaRPr lang="en-US" sz="732" dirty="0"/>
          </a:p>
        </p:txBody>
      </p:sp>
      <p:sp>
        <p:nvSpPr>
          <p:cNvPr id="32" name="Shape 26"/>
          <p:cNvSpPr/>
          <p:nvPr/>
        </p:nvSpPr>
        <p:spPr>
          <a:xfrm>
            <a:off x="4657725" y="2848570"/>
            <a:ext cx="4029075" cy="124837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33" name="Shape 27"/>
          <p:cNvSpPr/>
          <p:nvPr/>
        </p:nvSpPr>
        <p:spPr>
          <a:xfrm>
            <a:off x="4800600" y="2991445"/>
            <a:ext cx="571500" cy="571500"/>
          </a:xfrm>
          <a:prstGeom prst="ellipse">
            <a:avLst/>
          </a:prstGeom>
          <a:solidFill>
            <a:srgbClr val="FF4081"/>
          </a:solidFill>
          <a:ln/>
        </p:spPr>
      </p:sp>
      <p:pic>
        <p:nvPicPr>
          <p:cNvPr id="3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588" y="3170039"/>
            <a:ext cx="187523" cy="214313"/>
          </a:xfrm>
          <a:prstGeom prst="rect">
            <a:avLst/>
          </a:prstGeom>
        </p:spPr>
      </p:pic>
      <p:sp>
        <p:nvSpPr>
          <p:cNvPr id="35" name="Shape 28"/>
          <p:cNvSpPr/>
          <p:nvPr/>
        </p:nvSpPr>
        <p:spPr>
          <a:xfrm>
            <a:off x="5486400" y="2996803"/>
            <a:ext cx="997223" cy="185738"/>
          </a:xfrm>
          <a:prstGeom prst="roundRect">
            <a:avLst/>
          </a:prstGeom>
          <a:solidFill>
            <a:srgbClr val="FF4081"/>
          </a:solidFill>
          <a:ln/>
        </p:spPr>
      </p:sp>
      <p:sp>
        <p:nvSpPr>
          <p:cNvPr id="36" name="Text 29"/>
          <p:cNvSpPr/>
          <p:nvPr/>
        </p:nvSpPr>
        <p:spPr>
          <a:xfrm>
            <a:off x="5486400" y="2996803"/>
            <a:ext cx="997223" cy="185738"/>
          </a:xfrm>
          <a:prstGeom prst="rect">
            <a:avLst/>
          </a:prstGeom>
          <a:noFill/>
          <a:ln/>
        </p:spPr>
        <p:txBody>
          <a:bodyPr wrap="none" lIns="85090" tIns="34036" rIns="85090" bIns="34036" rtlCol="0" anchor="ctr">
            <a:spAutoFit/>
          </a:bodyPr>
          <a:lstStyle/>
          <a:p>
            <a:pPr indent="0" marL="0">
              <a:buNone/>
            </a:pPr>
            <a:r>
              <a:rPr lang="en-US" sz="6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Growth &amp; Marketing</a:t>
            </a:r>
            <a:endParaRPr lang="en-US" sz="628" dirty="0"/>
          </a:p>
        </p:txBody>
      </p:sp>
      <p:sp>
        <p:nvSpPr>
          <p:cNvPr id="37" name="Text 30"/>
          <p:cNvSpPr/>
          <p:nvPr/>
        </p:nvSpPr>
        <p:spPr>
          <a:xfrm>
            <a:off x="5486400" y="3239691"/>
            <a:ext cx="30575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Zoe Williams</a:t>
            </a:r>
            <a:endParaRPr lang="en-US" sz="1046" dirty="0"/>
          </a:p>
        </p:txBody>
      </p:sp>
      <p:sp>
        <p:nvSpPr>
          <p:cNvPr id="38" name="Text 31"/>
          <p:cNvSpPr/>
          <p:nvPr/>
        </p:nvSpPr>
        <p:spPr>
          <a:xfrm>
            <a:off x="5486400" y="3468291"/>
            <a:ext cx="3057525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Former Creator Marketing at Instagram</a:t>
            </a:r>
            <a:endParaRPr lang="en-US" sz="732" dirty="0"/>
          </a:p>
        </p:txBody>
      </p:sp>
      <p:sp>
        <p:nvSpPr>
          <p:cNvPr id="39" name="Text 32"/>
          <p:cNvSpPr/>
          <p:nvPr/>
        </p:nvSpPr>
        <p:spPr>
          <a:xfrm>
            <a:off x="5486400" y="3668316"/>
            <a:ext cx="30575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Expert in creator economy, influencer partnerships, and social media growth strategies.</a:t>
            </a:r>
            <a:endParaRPr lang="en-US" sz="732" dirty="0"/>
          </a:p>
        </p:txBody>
      </p:sp>
      <p:sp>
        <p:nvSpPr>
          <p:cNvPr id="40" name="Shape 33"/>
          <p:cNvSpPr/>
          <p:nvPr/>
        </p:nvSpPr>
        <p:spPr>
          <a:xfrm>
            <a:off x="457200" y="4325541"/>
            <a:ext cx="2851389" cy="657225"/>
          </a:xfrm>
          <a:prstGeom prst="rect">
            <a:avLst/>
          </a:prstGeom>
          <a:solidFill>
            <a:srgbClr val="1F2937">
              <a:alpha val="30000"/>
            </a:srgbClr>
          </a:solidFill>
          <a:ln/>
        </p:spPr>
      </p:sp>
      <p:sp>
        <p:nvSpPr>
          <p:cNvPr id="41" name="Text 34"/>
          <p:cNvSpPr/>
          <p:nvPr/>
        </p:nvSpPr>
        <p:spPr>
          <a:xfrm>
            <a:off x="571500" y="4439841"/>
            <a:ext cx="262278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Advisory Board</a:t>
            </a:r>
            <a:endParaRPr lang="en-US" sz="942" dirty="0"/>
          </a:p>
        </p:txBody>
      </p:sp>
      <p:sp>
        <p:nvSpPr>
          <p:cNvPr id="42" name="Text 35"/>
          <p:cNvSpPr/>
          <p:nvPr/>
        </p:nvSpPr>
        <p:spPr>
          <a:xfrm>
            <a:off x="571500" y="4704159"/>
            <a:ext cx="126394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Industry veterans from </a:t>
            </a:r>
            <a:endParaRPr lang="en-US" sz="837" dirty="0"/>
          </a:p>
        </p:txBody>
      </p:sp>
      <p:sp>
        <p:nvSpPr>
          <p:cNvPr id="43" name="Text 36"/>
          <p:cNvSpPr/>
          <p:nvPr/>
        </p:nvSpPr>
        <p:spPr>
          <a:xfrm>
            <a:off x="1835441" y="4704159"/>
            <a:ext cx="27352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Meta</a:t>
            </a:r>
            <a:endParaRPr lang="en-US" sz="837" dirty="0"/>
          </a:p>
        </p:txBody>
      </p:sp>
      <p:sp>
        <p:nvSpPr>
          <p:cNvPr id="44" name="Text 37"/>
          <p:cNvSpPr/>
          <p:nvPr/>
        </p:nvSpPr>
        <p:spPr>
          <a:xfrm>
            <a:off x="2108969" y="4704159"/>
            <a:ext cx="6035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</a:t>
            </a:r>
            <a:endParaRPr lang="en-US" sz="837" dirty="0"/>
          </a:p>
        </p:txBody>
      </p:sp>
      <p:sp>
        <p:nvSpPr>
          <p:cNvPr id="45" name="Text 38"/>
          <p:cNvSpPr/>
          <p:nvPr/>
        </p:nvSpPr>
        <p:spPr>
          <a:xfrm>
            <a:off x="2169328" y="4704159"/>
            <a:ext cx="46202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YouTube</a:t>
            </a:r>
            <a:endParaRPr lang="en-US" sz="837" dirty="0"/>
          </a:p>
        </p:txBody>
      </p:sp>
      <p:sp>
        <p:nvSpPr>
          <p:cNvPr id="46" name="Text 39"/>
          <p:cNvSpPr/>
          <p:nvPr/>
        </p:nvSpPr>
        <p:spPr>
          <a:xfrm>
            <a:off x="2631356" y="4704159"/>
            <a:ext cx="29512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and </a:t>
            </a:r>
            <a:endParaRPr lang="en-US" sz="837" dirty="0"/>
          </a:p>
        </p:txBody>
      </p:sp>
      <p:sp>
        <p:nvSpPr>
          <p:cNvPr id="47" name="Text 40"/>
          <p:cNvSpPr/>
          <p:nvPr/>
        </p:nvSpPr>
        <p:spPr>
          <a:xfrm>
            <a:off x="2926482" y="4704159"/>
            <a:ext cx="26780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FF408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Snap</a:t>
            </a:r>
            <a:endParaRPr lang="en-US" sz="837" dirty="0"/>
          </a:p>
        </p:txBody>
      </p:sp>
      <p:sp>
        <p:nvSpPr>
          <p:cNvPr id="48" name="Shape 41"/>
          <p:cNvSpPr/>
          <p:nvPr/>
        </p:nvSpPr>
        <p:spPr>
          <a:xfrm>
            <a:off x="5881176" y="4325541"/>
            <a:ext cx="2805624" cy="657225"/>
          </a:xfrm>
          <a:prstGeom prst="rect">
            <a:avLst/>
          </a:prstGeom>
          <a:solidFill>
            <a:srgbClr val="1F2937">
              <a:alpha val="30000"/>
            </a:srgbClr>
          </a:solidFill>
          <a:ln/>
        </p:spPr>
      </p:sp>
      <p:sp>
        <p:nvSpPr>
          <p:cNvPr id="49" name="Text 42"/>
          <p:cNvSpPr/>
          <p:nvPr/>
        </p:nvSpPr>
        <p:spPr>
          <a:xfrm>
            <a:off x="5995476" y="4439841"/>
            <a:ext cx="257702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We're Hiring!</a:t>
            </a:r>
            <a:endParaRPr lang="en-US" sz="942" dirty="0"/>
          </a:p>
        </p:txBody>
      </p:sp>
      <p:sp>
        <p:nvSpPr>
          <p:cNvPr id="50" name="Text 43"/>
          <p:cNvSpPr/>
          <p:nvPr/>
        </p:nvSpPr>
        <p:spPr>
          <a:xfrm>
            <a:off x="5995476" y="4697016"/>
            <a:ext cx="2577024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D1D5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Looking for AI engineers and mobile developers</a:t>
            </a:r>
            <a:endParaRPr lang="en-US" sz="837" dirty="0"/>
          </a:p>
        </p:txBody>
      </p:sp>
      <p:sp>
        <p:nvSpPr>
          <p:cNvPr id="51" name="Text 44"/>
          <p:cNvSpPr/>
          <p:nvPr/>
        </p:nvSpPr>
        <p:spPr>
          <a:xfrm>
            <a:off x="8915316" y="5125641"/>
            <a:ext cx="57234" cy="1428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9CA3A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9 </a:t>
            </a:r>
            <a:endParaRPr lang="en-US" sz="73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2025-08-02T02:46:12Z</dcterms:created>
  <dcterms:modified xsi:type="dcterms:W3CDTF">2025-08-02T02:46:12Z</dcterms:modified>
</cp:coreProperties>
</file>